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567" r:id="rId10"/>
    <p:sldId id="258" r:id="rId11"/>
    <p:sldId id="259" r:id="rId12"/>
    <p:sldId id="260" r:id="rId13"/>
    <p:sldId id="272" r:id="rId14"/>
    <p:sldId id="558" r:id="rId15"/>
    <p:sldId id="559" r:id="rId16"/>
    <p:sldId id="560" r:id="rId17"/>
    <p:sldId id="563" r:id="rId18"/>
    <p:sldId id="564" r:id="rId19"/>
    <p:sldId id="568" r:id="rId20"/>
    <p:sldId id="530" r:id="rId21"/>
    <p:sldId id="5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9466" autoAdjust="0"/>
  </p:normalViewPr>
  <p:slideViewPr>
    <p:cSldViewPr snapToGrid="0">
      <p:cViewPr>
        <p:scale>
          <a:sx n="81" d="100"/>
          <a:sy n="81" d="100"/>
        </p:scale>
        <p:origin x="-72" y="2076"/>
      </p:cViewPr>
      <p:guideLst>
        <p:guide orient="horz" pos="2160"/>
        <p:guide pos="3840"/>
      </p:guideLst>
    </p:cSldViewPr>
  </p:slideViewPr>
  <p:outlineViewPr>
    <p:cViewPr>
      <p:scale>
        <a:sx n="33" d="100"/>
        <a:sy n="33" d="100"/>
      </p:scale>
      <p:origin x="0" y="10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xmlns="">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1089484" y="1730403"/>
            <a:ext cx="7531497"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616370" y="2470926"/>
            <a:ext cx="8681508"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D0065BE-0657-4A47-90AD-C21C55E16B19}" type="datetime4">
              <a:rPr lang="en-US" smtClean="0"/>
              <a:pPr/>
              <a:t>October 24,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7BB8AF-C16A-4836-A92D-61834B5F0BA5}" type="datetime4">
              <a:rPr lang="en-US" smtClean="0"/>
              <a:pPr/>
              <a:t>October 24,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2647950"/>
            <a:ext cx="4762500"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1092532" y="1726738"/>
            <a:ext cx="7534656"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621536" y="2468304"/>
            <a:ext cx="8680704"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October 24,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6688"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October 24,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0"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1092200"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6688"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6266688"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F7543A-E259-478F-9E0D-57BA40E442B7}" type="datetime4">
              <a:rPr lang="en-US" smtClean="0"/>
              <a:pPr/>
              <a:t>October 24, 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October 24, 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October 24, 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720852" y="-1720850"/>
            <a:ext cx="6858000" cy="10299704"/>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1046573" y="1576104"/>
            <a:ext cx="694944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6332737" y="2618913"/>
            <a:ext cx="507703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730605" y="2253385"/>
            <a:ext cx="7726347"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October 24, 2019</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2754ED01-E2A0-4C1E-8E21-014B99041579}" type="slidenum">
              <a:rPr lang="en-US" smtClean="0"/>
              <a:pPr/>
              <a:t>‹#›</a:t>
            </a:fld>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5101" y="0"/>
            <a:ext cx="9486900"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5048250"/>
            <a:ext cx="4762500"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94929" y="1717501"/>
            <a:ext cx="73152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524639" y="2180529"/>
            <a:ext cx="8128727"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416D63-31BF-4B94-B6C5-E20B2C63F515}" type="datetime4">
              <a:rPr lang="en-US" smtClean="0"/>
              <a:pPr/>
              <a:t>October 24,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October 24,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pPr/>
              <a:t>October 24,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6.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6.png"/><Relationship Id="rId25" Type="http://schemas.openxmlformats.org/officeDocument/2006/relationships/image" Target="../media/image4.svg"/><Relationship Id="rId2" Type="http://schemas.openxmlformats.org/officeDocument/2006/relationships/slideLayout" Target="../slideLayouts/slideLayout52.xml"/><Relationship Id="rId16" Type="http://schemas.openxmlformats.org/officeDocument/2006/relationships/theme" Target="../theme/theme5.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cstate="print">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0633"/>
            <a:ext cx="4765676"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5051293"/>
            <a:ext cx="12195173"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97280" y="365760"/>
            <a:ext cx="1002792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100629"/>
            <a:ext cx="1002792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68224" y="5870448"/>
            <a:ext cx="2901696" cy="201168"/>
          </a:xfrm>
          <a:prstGeom prst="rect">
            <a:avLst/>
          </a:prstGeom>
        </p:spPr>
        <p:txBody>
          <a:bodyPr vert="horz" lIns="91440" tIns="45720" rIns="91440" bIns="45720" rtlCol="0" anchor="ctr"/>
          <a:lstStyle>
            <a:lvl1pPr algn="l">
              <a:defRPr sz="1200">
                <a:solidFill>
                  <a:srgbClr val="FFFFFF"/>
                </a:solidFill>
              </a:defRPr>
            </a:lvl1pPr>
          </a:lstStyle>
          <a:p>
            <a:fld id="{62B1B13E-D5AF-485E-81A1-82A140076526}" type="datetime4">
              <a:rPr lang="en-US" smtClean="0"/>
              <a:pPr/>
              <a:t>October 24, 2019</a:t>
            </a:fld>
            <a:endParaRPr lang="en-US" dirty="0"/>
          </a:p>
        </p:txBody>
      </p:sp>
      <p:sp>
        <p:nvSpPr>
          <p:cNvPr id="5" name="Footer Placeholder 4"/>
          <p:cNvSpPr>
            <a:spLocks noGrp="1"/>
          </p:cNvSpPr>
          <p:nvPr>
            <p:ph type="ftr" sz="quarter" idx="3"/>
          </p:nvPr>
        </p:nvSpPr>
        <p:spPr>
          <a:xfrm>
            <a:off x="4690019" y="6285122"/>
            <a:ext cx="62992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201384" y="6170822"/>
            <a:ext cx="67056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2754ED01-E2A0-4C1E-8E21-014B99041579}" type="slidenum">
              <a:rPr lang="en-US" smtClean="0"/>
              <a:pPr/>
              <a:t>‹#›</a:t>
            </a:fld>
            <a:endParaRPr lang="en-US"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7"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0" name="Rectangle 9"/>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11" name="Rectangle 10"/>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12" name="Rectangle 11"/>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13" name="Rectangle 12"/>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4" name="Rectangle 13"/>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5" name="Rectangle 14"/>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6" name="Rectangle 15"/>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51.svg"/><Relationship Id="rId2" Type="http://schemas.openxmlformats.org/officeDocument/2006/relationships/image" Target="../media/image37.png"/><Relationship Id="rId1" Type="http://schemas.openxmlformats.org/officeDocument/2006/relationships/slideLayout" Target="../slideLayouts/slideLayout64.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a:xfrm>
            <a:off x="6930813" y="1340733"/>
            <a:ext cx="5261187" cy="1182207"/>
          </a:xfrm>
        </p:spPr>
        <p:txBody>
          <a:bodyPr>
            <a:normAutofit/>
          </a:bodyPr>
          <a:lstStyle/>
          <a:p>
            <a:pPr algn="ctr"/>
            <a:r>
              <a:rPr lang="en-US" sz="3200" dirty="0" smtClean="0">
                <a:solidFill>
                  <a:schemeClr val="accent5">
                    <a:lumMod val="40000"/>
                    <a:lumOff val="60000"/>
                  </a:schemeClr>
                </a:solidFill>
              </a:rPr>
              <a:t>ONLINE WALLET MANAGEMENT SYSTEM</a:t>
            </a:r>
            <a:endParaRPr lang="en-US" sz="3200" dirty="0">
              <a:solidFill>
                <a:schemeClr val="accent5">
                  <a:lumMod val="40000"/>
                  <a:lumOff val="60000"/>
                </a:schemeClr>
              </a:solidFill>
            </a:endParaRPr>
          </a:p>
        </p:txBody>
      </p:sp>
      <p:sp>
        <p:nvSpPr>
          <p:cNvPr id="2" name="TextBox 1"/>
          <p:cNvSpPr txBox="1"/>
          <p:nvPr/>
        </p:nvSpPr>
        <p:spPr>
          <a:xfrm>
            <a:off x="726831" y="3903785"/>
            <a:ext cx="3892061" cy="923330"/>
          </a:xfrm>
          <a:prstGeom prst="rect">
            <a:avLst/>
          </a:prstGeom>
          <a:noFill/>
        </p:spPr>
        <p:txBody>
          <a:bodyPr wrap="square" rtlCol="0">
            <a:spAutoFit/>
          </a:bodyPr>
          <a:lstStyle/>
          <a:p>
            <a:r>
              <a:rPr lang="en-US" dirty="0" smtClean="0"/>
              <a:t>BY</a:t>
            </a:r>
          </a:p>
          <a:p>
            <a:r>
              <a:rPr lang="en-US" dirty="0" smtClean="0"/>
              <a:t>UTKARSH SINGH  - 46000874</a:t>
            </a:r>
          </a:p>
          <a:p>
            <a:r>
              <a:rPr lang="en-US" dirty="0" smtClean="0"/>
              <a:t>VENKATESH M      - 46004145</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352" y="187458"/>
            <a:ext cx="3212123" cy="369332"/>
          </a:xfrm>
          <a:prstGeom prst="rect">
            <a:avLst/>
          </a:prstGeom>
          <a:noFill/>
        </p:spPr>
        <p:txBody>
          <a:bodyPr wrap="square" rtlCol="0">
            <a:spAutoFit/>
          </a:bodyPr>
          <a:lstStyle/>
          <a:p>
            <a:r>
              <a:rPr lang="en-US" dirty="0" smtClean="0">
                <a:latin typeface="Verdana" pitchFamily="34" charset="0"/>
                <a:ea typeface="Verdana" pitchFamily="34" charset="0"/>
              </a:rPr>
              <a:t>Third Party Services : </a:t>
            </a:r>
            <a:endParaRPr lang="en-US" dirty="0">
              <a:latin typeface="Verdana" pitchFamily="34" charset="0"/>
              <a:ea typeface="Verdana" pitchFamily="34" charset="0"/>
            </a:endParaRPr>
          </a:p>
        </p:txBody>
      </p:sp>
      <p:sp>
        <p:nvSpPr>
          <p:cNvPr id="3" name="TextBox 2"/>
          <p:cNvSpPr txBox="1"/>
          <p:nvPr/>
        </p:nvSpPr>
        <p:spPr>
          <a:xfrm>
            <a:off x="246184" y="507568"/>
            <a:ext cx="11781693" cy="6186309"/>
          </a:xfrm>
          <a:prstGeom prst="rect">
            <a:avLst/>
          </a:prstGeom>
          <a:noFill/>
        </p:spPr>
        <p:txBody>
          <a:bodyPr wrap="square" rtlCol="0">
            <a:spAutoFit/>
          </a:bodyPr>
          <a:lstStyle/>
          <a:p>
            <a:r>
              <a:rPr lang="en-US" dirty="0" err="1" smtClean="0">
                <a:latin typeface="Verdana" pitchFamily="34" charset="0"/>
                <a:ea typeface="Verdana" pitchFamily="34" charset="0"/>
              </a:rPr>
              <a:t>Twillio</a:t>
            </a:r>
            <a:r>
              <a:rPr lang="en-US" dirty="0" smtClean="0">
                <a:latin typeface="Verdana" pitchFamily="34" charset="0"/>
                <a:ea typeface="Verdana" pitchFamily="34" charset="0"/>
              </a:rPr>
              <a:t> SMS Service : </a:t>
            </a:r>
          </a:p>
          <a:p>
            <a:r>
              <a:rPr lang="en-US" dirty="0">
                <a:latin typeface="Verdana" pitchFamily="34" charset="0"/>
                <a:ea typeface="Verdana" pitchFamily="34" charset="0"/>
              </a:rPr>
              <a:t> </a:t>
            </a:r>
            <a:r>
              <a:rPr lang="en-US" dirty="0" smtClean="0">
                <a:latin typeface="Verdana" pitchFamily="34" charset="0"/>
                <a:ea typeface="Verdana" pitchFamily="34" charset="0"/>
              </a:rPr>
              <a:t>                            The current project uses </a:t>
            </a:r>
            <a:r>
              <a:rPr lang="en-US" dirty="0" err="1" smtClean="0">
                <a:latin typeface="Verdana" pitchFamily="34" charset="0"/>
                <a:ea typeface="Verdana" pitchFamily="34" charset="0"/>
              </a:rPr>
              <a:t>Twillio</a:t>
            </a:r>
            <a:r>
              <a:rPr lang="en-US" dirty="0" smtClean="0">
                <a:latin typeface="Verdana" pitchFamily="34" charset="0"/>
                <a:ea typeface="Verdana" pitchFamily="34" charset="0"/>
              </a:rPr>
              <a:t> SMS services for sending alerts to the wallet                 		       user under Trial mode . Under  trial mode </a:t>
            </a:r>
            <a:r>
              <a:rPr lang="en-US" dirty="0" err="1">
                <a:latin typeface="Verdana" pitchFamily="34" charset="0"/>
                <a:ea typeface="Verdana" pitchFamily="34" charset="0"/>
              </a:rPr>
              <a:t>T</a:t>
            </a:r>
            <a:r>
              <a:rPr lang="en-US" dirty="0" err="1" smtClean="0">
                <a:latin typeface="Verdana" pitchFamily="34" charset="0"/>
                <a:ea typeface="Verdana" pitchFamily="34" charset="0"/>
              </a:rPr>
              <a:t>willio</a:t>
            </a:r>
            <a:r>
              <a:rPr lang="en-US" dirty="0" smtClean="0">
                <a:latin typeface="Verdana" pitchFamily="34" charset="0"/>
                <a:ea typeface="Verdana" pitchFamily="34" charset="0"/>
              </a:rPr>
              <a:t> provides 15$ worth messaging </a:t>
            </a:r>
          </a:p>
          <a:p>
            <a:r>
              <a:rPr lang="en-US" dirty="0">
                <a:latin typeface="Verdana" pitchFamily="34" charset="0"/>
                <a:ea typeface="Verdana" pitchFamily="34" charset="0"/>
              </a:rPr>
              <a:t> </a:t>
            </a:r>
            <a:r>
              <a:rPr lang="en-US" dirty="0" smtClean="0">
                <a:latin typeface="Verdana" pitchFamily="34" charset="0"/>
                <a:ea typeface="Verdana" pitchFamily="34" charset="0"/>
              </a:rPr>
              <a:t>                             services. Where each message costs around 0.10$. One Limitation in trial    		       mode is that before sending a message to a particular number that number  		       must be verified by </a:t>
            </a:r>
            <a:r>
              <a:rPr lang="en-US" dirty="0" err="1">
                <a:latin typeface="Verdana" pitchFamily="34" charset="0"/>
                <a:ea typeface="Verdana" pitchFamily="34" charset="0"/>
              </a:rPr>
              <a:t>t</a:t>
            </a:r>
            <a:r>
              <a:rPr lang="en-US" dirty="0" err="1" smtClean="0">
                <a:latin typeface="Verdana" pitchFamily="34" charset="0"/>
                <a:ea typeface="Verdana" pitchFamily="34" charset="0"/>
              </a:rPr>
              <a:t>willio</a:t>
            </a:r>
            <a:r>
              <a:rPr lang="en-US" dirty="0" smtClean="0">
                <a:latin typeface="Verdana" pitchFamily="34" charset="0"/>
                <a:ea typeface="Verdana" pitchFamily="34" charset="0"/>
              </a:rPr>
              <a:t>. </a:t>
            </a:r>
          </a:p>
          <a:p>
            <a:endParaRPr lang="en-US" dirty="0">
              <a:latin typeface="Verdana" pitchFamily="34" charset="0"/>
              <a:ea typeface="Verdana" pitchFamily="34" charset="0"/>
            </a:endParaRPr>
          </a:p>
          <a:p>
            <a:r>
              <a:rPr lang="en-US" dirty="0" smtClean="0">
                <a:latin typeface="Verdana" pitchFamily="34" charset="0"/>
                <a:ea typeface="Verdana" pitchFamily="34" charset="0"/>
              </a:rPr>
              <a:t>                             Implemented by – </a:t>
            </a:r>
            <a:r>
              <a:rPr lang="en-US" dirty="0" err="1" smtClean="0">
                <a:latin typeface="Verdana" pitchFamily="34" charset="0"/>
                <a:ea typeface="Verdana" pitchFamily="34" charset="0"/>
              </a:rPr>
              <a:t>Venkatesh</a:t>
            </a:r>
            <a:r>
              <a:rPr lang="en-US" dirty="0" smtClean="0">
                <a:latin typeface="Verdana" pitchFamily="34" charset="0"/>
                <a:ea typeface="Verdana" pitchFamily="34" charset="0"/>
              </a:rPr>
              <a:t> M</a:t>
            </a:r>
          </a:p>
          <a:p>
            <a:endParaRPr lang="en-US" dirty="0">
              <a:latin typeface="Verdana" pitchFamily="34" charset="0"/>
              <a:ea typeface="Verdana" pitchFamily="34" charset="0"/>
            </a:endParaRPr>
          </a:p>
          <a:p>
            <a:r>
              <a:rPr lang="en-US" dirty="0" err="1" smtClean="0">
                <a:latin typeface="Verdana" pitchFamily="34" charset="0"/>
                <a:ea typeface="Verdana" pitchFamily="34" charset="0"/>
              </a:rPr>
              <a:t>Razorpay</a:t>
            </a:r>
            <a:r>
              <a:rPr lang="en-US" dirty="0" smtClean="0">
                <a:latin typeface="Verdana" pitchFamily="34" charset="0"/>
                <a:ea typeface="Verdana" pitchFamily="34" charset="0"/>
              </a:rPr>
              <a:t> Payment Gateway :</a:t>
            </a:r>
          </a:p>
          <a:p>
            <a:r>
              <a:rPr lang="en-US" dirty="0">
                <a:latin typeface="Verdana" pitchFamily="34" charset="0"/>
                <a:ea typeface="Verdana" pitchFamily="34" charset="0"/>
              </a:rPr>
              <a:t>  </a:t>
            </a:r>
            <a:r>
              <a:rPr lang="en-US" dirty="0" smtClean="0">
                <a:latin typeface="Verdana" pitchFamily="34" charset="0"/>
                <a:ea typeface="Verdana" pitchFamily="34" charset="0"/>
              </a:rPr>
              <a:t>                            Current project uses </a:t>
            </a:r>
            <a:r>
              <a:rPr lang="en-US" dirty="0" err="1" smtClean="0">
                <a:latin typeface="Verdana" pitchFamily="34" charset="0"/>
                <a:ea typeface="Verdana" pitchFamily="34" charset="0"/>
              </a:rPr>
              <a:t>Razorpay</a:t>
            </a:r>
            <a:r>
              <a:rPr lang="en-US" dirty="0" smtClean="0">
                <a:latin typeface="Verdana" pitchFamily="34" charset="0"/>
                <a:ea typeface="Verdana" pitchFamily="34" charset="0"/>
              </a:rPr>
              <a:t> payment gateway for transferring and adding   		       amount under trail mode . Under trial mode </a:t>
            </a:r>
            <a:r>
              <a:rPr lang="en-US" dirty="0" err="1" smtClean="0">
                <a:latin typeface="Verdana" pitchFamily="34" charset="0"/>
                <a:ea typeface="Verdana" pitchFamily="34" charset="0"/>
              </a:rPr>
              <a:t>Razorpay</a:t>
            </a:r>
            <a:r>
              <a:rPr lang="en-US" dirty="0" smtClean="0">
                <a:latin typeface="Verdana" pitchFamily="34" charset="0"/>
                <a:ea typeface="Verdana" pitchFamily="34" charset="0"/>
              </a:rPr>
              <a:t> just provides a template </a:t>
            </a:r>
          </a:p>
          <a:p>
            <a:r>
              <a:rPr lang="en-US" dirty="0">
                <a:latin typeface="Verdana" pitchFamily="34" charset="0"/>
                <a:ea typeface="Verdana" pitchFamily="34" charset="0"/>
              </a:rPr>
              <a:t> </a:t>
            </a:r>
            <a:r>
              <a:rPr lang="en-US" dirty="0" smtClean="0">
                <a:latin typeface="Verdana" pitchFamily="34" charset="0"/>
                <a:ea typeface="Verdana" pitchFamily="34" charset="0"/>
              </a:rPr>
              <a:t>                             </a:t>
            </a:r>
            <a:r>
              <a:rPr lang="en-US" dirty="0" err="1" smtClean="0">
                <a:latin typeface="Verdana" pitchFamily="34" charset="0"/>
                <a:ea typeface="Verdana" pitchFamily="34" charset="0"/>
              </a:rPr>
              <a:t>Razorpay</a:t>
            </a:r>
            <a:r>
              <a:rPr lang="en-US" dirty="0" smtClean="0">
                <a:latin typeface="Verdana" pitchFamily="34" charset="0"/>
                <a:ea typeface="Verdana" pitchFamily="34" charset="0"/>
              </a:rPr>
              <a:t> payment page where the actual transferring of amount doesn’t 			       happen . </a:t>
            </a:r>
            <a:r>
              <a:rPr lang="en-US" dirty="0" err="1" smtClean="0">
                <a:latin typeface="Verdana" pitchFamily="34" charset="0"/>
                <a:ea typeface="Verdana" pitchFamily="34" charset="0"/>
              </a:rPr>
              <a:t>Razorpay</a:t>
            </a:r>
            <a:r>
              <a:rPr lang="en-US" dirty="0" smtClean="0">
                <a:latin typeface="Verdana" pitchFamily="34" charset="0"/>
                <a:ea typeface="Verdana" pitchFamily="34" charset="0"/>
              </a:rPr>
              <a:t> provides inbuilt  services such as payments through </a:t>
            </a:r>
            <a:r>
              <a:rPr lang="en-US" dirty="0" err="1" smtClean="0">
                <a:latin typeface="Verdana" pitchFamily="34" charset="0"/>
                <a:ea typeface="Verdana" pitchFamily="34" charset="0"/>
              </a:rPr>
              <a:t>Paytm</a:t>
            </a:r>
            <a:r>
              <a:rPr lang="en-US" dirty="0" smtClean="0">
                <a:latin typeface="Verdana" pitchFamily="34" charset="0"/>
                <a:ea typeface="Verdana" pitchFamily="34" charset="0"/>
              </a:rPr>
              <a:t>,</a:t>
            </a:r>
          </a:p>
          <a:p>
            <a:r>
              <a:rPr lang="en-US" dirty="0">
                <a:latin typeface="Verdana" pitchFamily="34" charset="0"/>
                <a:ea typeface="Verdana" pitchFamily="34" charset="0"/>
              </a:rPr>
              <a:t> </a:t>
            </a:r>
            <a:r>
              <a:rPr lang="en-US" dirty="0" smtClean="0">
                <a:latin typeface="Verdana" pitchFamily="34" charset="0"/>
                <a:ea typeface="Verdana" pitchFamily="34" charset="0"/>
              </a:rPr>
              <a:t>                             </a:t>
            </a:r>
            <a:r>
              <a:rPr lang="en-US" dirty="0" err="1" smtClean="0">
                <a:latin typeface="Verdana" pitchFamily="34" charset="0"/>
                <a:ea typeface="Verdana" pitchFamily="34" charset="0"/>
              </a:rPr>
              <a:t>freecharge</a:t>
            </a:r>
            <a:r>
              <a:rPr lang="en-US" dirty="0" smtClean="0">
                <a:latin typeface="Verdana" pitchFamily="34" charset="0"/>
                <a:ea typeface="Verdana" pitchFamily="34" charset="0"/>
              </a:rPr>
              <a:t> , payments through visa or master cards . </a:t>
            </a:r>
          </a:p>
          <a:p>
            <a:r>
              <a:rPr lang="en-US" dirty="0" smtClean="0">
                <a:latin typeface="Verdana" pitchFamily="34" charset="0"/>
                <a:ea typeface="Verdana" pitchFamily="34" charset="0"/>
              </a:rPr>
              <a:t>                              Implemented by – </a:t>
            </a:r>
            <a:r>
              <a:rPr lang="en-US" dirty="0" err="1" smtClean="0">
                <a:latin typeface="Verdana" pitchFamily="34" charset="0"/>
                <a:ea typeface="Verdana" pitchFamily="34" charset="0"/>
              </a:rPr>
              <a:t>Venkatesh</a:t>
            </a:r>
            <a:r>
              <a:rPr lang="en-US" dirty="0" smtClean="0">
                <a:latin typeface="Verdana" pitchFamily="34" charset="0"/>
                <a:ea typeface="Verdana" pitchFamily="34" charset="0"/>
              </a:rPr>
              <a:t> M</a:t>
            </a:r>
          </a:p>
          <a:p>
            <a:endParaRPr lang="en-US" dirty="0" smtClean="0">
              <a:latin typeface="Verdana" pitchFamily="34" charset="0"/>
              <a:ea typeface="Verdana" pitchFamily="34" charset="0"/>
            </a:endParaRPr>
          </a:p>
          <a:p>
            <a:r>
              <a:rPr lang="en-US" dirty="0">
                <a:latin typeface="Verdana" pitchFamily="34" charset="0"/>
                <a:ea typeface="Verdana" pitchFamily="34" charset="0"/>
              </a:rPr>
              <a:t> </a:t>
            </a:r>
            <a:r>
              <a:rPr lang="en-US" dirty="0" smtClean="0">
                <a:latin typeface="Verdana" pitchFamily="34" charset="0"/>
                <a:ea typeface="Verdana" pitchFamily="34" charset="0"/>
              </a:rPr>
              <a:t>                             </a:t>
            </a:r>
          </a:p>
          <a:p>
            <a:r>
              <a:rPr lang="en-US" dirty="0">
                <a:latin typeface="Verdana" pitchFamily="34" charset="0"/>
                <a:ea typeface="Verdana" pitchFamily="34" charset="0"/>
              </a:rPr>
              <a:t> </a:t>
            </a:r>
            <a:r>
              <a:rPr lang="en-US" dirty="0" smtClean="0">
                <a:latin typeface="Verdana" pitchFamily="34" charset="0"/>
                <a:ea typeface="Verdana" pitchFamily="34" charset="0"/>
              </a:rPr>
              <a:t>                         </a:t>
            </a:r>
          </a:p>
          <a:p>
            <a:r>
              <a:rPr lang="en-US" dirty="0">
                <a:latin typeface="Verdana" pitchFamily="34" charset="0"/>
                <a:ea typeface="Verdana" pitchFamily="34" charset="0"/>
              </a:rPr>
              <a:t> </a:t>
            </a:r>
            <a:r>
              <a:rPr lang="en-US" dirty="0" smtClean="0">
                <a:latin typeface="Verdana" pitchFamily="34" charset="0"/>
                <a:ea typeface="Verdana" pitchFamily="34" charset="0"/>
              </a:rPr>
              <a:t>                              </a:t>
            </a:r>
          </a:p>
          <a:p>
            <a:r>
              <a:rPr lang="en-US" dirty="0">
                <a:latin typeface="Verdana" pitchFamily="34" charset="0"/>
                <a:ea typeface="Verdana" pitchFamily="34" charset="0"/>
              </a:rPr>
              <a:t> </a:t>
            </a:r>
            <a:r>
              <a:rPr lang="en-US" dirty="0" smtClean="0">
                <a:latin typeface="Verdana" pitchFamily="34" charset="0"/>
                <a:ea typeface="Verdana" pitchFamily="34" charset="0"/>
              </a:rPr>
              <a:t>                  </a:t>
            </a:r>
          </a:p>
          <a:p>
            <a:endParaRPr lang="en-US" dirty="0">
              <a:latin typeface="Verdana" pitchFamily="34" charset="0"/>
              <a:ea typeface="Verdana" pitchFamily="34" charset="0"/>
            </a:endParaRPr>
          </a:p>
        </p:txBody>
      </p:sp>
    </p:spTree>
    <p:extLst>
      <p:ext uri="{BB962C8B-B14F-4D97-AF65-F5344CB8AC3E}">
        <p14:creationId xmlns:p14="http://schemas.microsoft.com/office/powerpoint/2010/main" val="7105918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031" y="753291"/>
            <a:ext cx="4032738" cy="369332"/>
          </a:xfrm>
          <a:prstGeom prst="rect">
            <a:avLst/>
          </a:prstGeom>
          <a:noFill/>
        </p:spPr>
        <p:txBody>
          <a:bodyPr wrap="square" rtlCol="0">
            <a:spAutoFit/>
          </a:bodyPr>
          <a:lstStyle/>
          <a:p>
            <a:r>
              <a:rPr lang="en-US" dirty="0" smtClean="0">
                <a:latin typeface="Verdana" pitchFamily="34" charset="0"/>
                <a:ea typeface="Verdana" pitchFamily="34" charset="0"/>
              </a:rPr>
              <a:t>Jason Based Web Token (JWT) :</a:t>
            </a:r>
            <a:endParaRPr lang="en-US" dirty="0">
              <a:latin typeface="Verdana" pitchFamily="34" charset="0"/>
              <a:ea typeface="Verdana" pitchFamily="34" charset="0"/>
            </a:endParaRPr>
          </a:p>
        </p:txBody>
      </p:sp>
      <p:sp>
        <p:nvSpPr>
          <p:cNvPr id="3" name="TextBox 2"/>
          <p:cNvSpPr txBox="1"/>
          <p:nvPr/>
        </p:nvSpPr>
        <p:spPr>
          <a:xfrm>
            <a:off x="2368062" y="1711569"/>
            <a:ext cx="7139353" cy="2585323"/>
          </a:xfrm>
          <a:prstGeom prst="rect">
            <a:avLst/>
          </a:prstGeom>
          <a:noFill/>
        </p:spPr>
        <p:txBody>
          <a:bodyPr wrap="square" rtlCol="0">
            <a:spAutoFit/>
          </a:bodyPr>
          <a:lstStyle/>
          <a:p>
            <a:pPr>
              <a:lnSpc>
                <a:spcPct val="150000"/>
              </a:lnSpc>
              <a:buFontTx/>
              <a:buChar char="-"/>
            </a:pPr>
            <a:r>
              <a:rPr lang="en-IN" dirty="0" smtClean="0">
                <a:latin typeface="Verdana" pitchFamily="34" charset="0"/>
                <a:ea typeface="Verdana" pitchFamily="34" charset="0"/>
                <a:cs typeface="Verdana" pitchFamily="34" charset="0"/>
              </a:rPr>
              <a:t>JSON Web Token (JWT) is an open standard (</a:t>
            </a:r>
            <a:r>
              <a:rPr lang="en-IN" dirty="0" smtClean="0">
                <a:latin typeface="Verdana" pitchFamily="34" charset="0"/>
                <a:ea typeface="Verdana" pitchFamily="34" charset="0"/>
                <a:cs typeface="Verdana" pitchFamily="34" charset="0"/>
                <a:hlinkClick r:id="rId2"/>
              </a:rPr>
              <a:t>RFC 7519</a:t>
            </a:r>
            <a:r>
              <a:rPr lang="en-IN" dirty="0" smtClean="0">
                <a:latin typeface="Verdana" pitchFamily="34" charset="0"/>
                <a:ea typeface="Verdana" pitchFamily="34" charset="0"/>
                <a:cs typeface="Verdana" pitchFamily="34" charset="0"/>
              </a:rPr>
              <a:t>) that defines a compact and self-contained way for securely transmitting information between parties as a JSON object.</a:t>
            </a:r>
          </a:p>
          <a:p>
            <a:pPr>
              <a:lnSpc>
                <a:spcPct val="150000"/>
              </a:lnSpc>
              <a:buFontTx/>
              <a:buChar char="-"/>
            </a:pPr>
            <a:r>
              <a:rPr lang="en-US" dirty="0" smtClean="0">
                <a:latin typeface="Verdana" pitchFamily="34" charset="0"/>
                <a:ea typeface="Verdana" pitchFamily="34" charset="0"/>
                <a:cs typeface="Verdana" pitchFamily="34" charset="0"/>
              </a:rPr>
              <a:t> </a:t>
            </a:r>
            <a:r>
              <a:rPr lang="en-IN" dirty="0" smtClean="0">
                <a:latin typeface="Verdana" pitchFamily="34" charset="0"/>
                <a:ea typeface="Verdana" pitchFamily="34" charset="0"/>
                <a:cs typeface="Verdana" pitchFamily="34" charset="0"/>
              </a:rPr>
              <a:t>This information can be verified and trusted because it is    digitally signed. JWTs can be signed using a secret (with the </a:t>
            </a:r>
            <a:r>
              <a:rPr lang="en-IN" b="1" dirty="0" smtClean="0">
                <a:latin typeface="Verdana" pitchFamily="34" charset="0"/>
                <a:ea typeface="Verdana" pitchFamily="34" charset="0"/>
                <a:cs typeface="Verdana" pitchFamily="34" charset="0"/>
              </a:rPr>
              <a:t>HMAC</a:t>
            </a:r>
            <a:r>
              <a:rPr lang="en-IN" dirty="0" smtClean="0">
                <a:latin typeface="Verdana" pitchFamily="34" charset="0"/>
                <a:ea typeface="Verdana" pitchFamily="34" charset="0"/>
                <a:cs typeface="Verdana" pitchFamily="34" charset="0"/>
              </a:rPr>
              <a:t> algorithm)</a:t>
            </a:r>
            <a:endParaRPr lang="en-IN"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17022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7076" y="759042"/>
            <a:ext cx="1492716" cy="369332"/>
          </a:xfrm>
          <a:prstGeom prst="rect">
            <a:avLst/>
          </a:prstGeom>
        </p:spPr>
        <p:txBody>
          <a:bodyPr wrap="none">
            <a:spAutoFit/>
          </a:bodyPr>
          <a:lstStyle/>
          <a:p>
            <a:r>
              <a:rPr lang="en-US" dirty="0" smtClean="0">
                <a:latin typeface="Verdana" pitchFamily="34" charset="0"/>
                <a:ea typeface="Verdana" pitchFamily="34" charset="0"/>
              </a:rPr>
              <a:t>Angular 6 </a:t>
            </a:r>
            <a:r>
              <a:rPr lang="en-US" dirty="0">
                <a:latin typeface="Verdana" pitchFamily="34" charset="0"/>
                <a:ea typeface="Verdana" pitchFamily="34" charset="0"/>
              </a:rPr>
              <a:t>:</a:t>
            </a:r>
          </a:p>
        </p:txBody>
      </p:sp>
      <p:sp>
        <p:nvSpPr>
          <p:cNvPr id="3" name="Rectangle 2"/>
          <p:cNvSpPr/>
          <p:nvPr/>
        </p:nvSpPr>
        <p:spPr>
          <a:xfrm>
            <a:off x="1816715" y="1416875"/>
            <a:ext cx="8370639" cy="3000821"/>
          </a:xfrm>
          <a:prstGeom prst="rect">
            <a:avLst/>
          </a:prstGeom>
        </p:spPr>
        <p:txBody>
          <a:bodyPr wrap="square">
            <a:spAutoFit/>
          </a:bodyPr>
          <a:lstStyle/>
          <a:p>
            <a:pPr>
              <a:lnSpc>
                <a:spcPct val="150000"/>
              </a:lnSpc>
            </a:pPr>
            <a:r>
              <a:rPr lang="en-US" dirty="0">
                <a:latin typeface="Verdana" pitchFamily="34" charset="0"/>
                <a:ea typeface="Verdana" pitchFamily="34" charset="0"/>
              </a:rPr>
              <a:t>Angular 6 is a JavaScript framework for building web applications and apps in JavaScript, html, and </a:t>
            </a:r>
            <a:r>
              <a:rPr lang="en-US" dirty="0" err="1">
                <a:latin typeface="Verdana" pitchFamily="34" charset="0"/>
                <a:ea typeface="Verdana" pitchFamily="34" charset="0"/>
              </a:rPr>
              <a:t>TypeScript</a:t>
            </a:r>
            <a:r>
              <a:rPr lang="en-US" dirty="0">
                <a:latin typeface="Verdana" pitchFamily="34" charset="0"/>
                <a:ea typeface="Verdana" pitchFamily="34" charset="0"/>
              </a:rPr>
              <a:t>, which is a superset of JavaScript. Angular provides built-in features for animation, http service, and materials which in turn has features such as auto-complete, navigation, toolbar, menus, etc. The code is written in </a:t>
            </a:r>
            <a:r>
              <a:rPr lang="en-US" dirty="0" err="1">
                <a:latin typeface="Verdana" pitchFamily="34" charset="0"/>
                <a:ea typeface="Verdana" pitchFamily="34" charset="0"/>
              </a:rPr>
              <a:t>TypeScript</a:t>
            </a:r>
            <a:r>
              <a:rPr lang="en-US" dirty="0">
                <a:latin typeface="Verdana" pitchFamily="34" charset="0"/>
                <a:ea typeface="Verdana" pitchFamily="34" charset="0"/>
              </a:rPr>
              <a:t>, which compiles to JavaScript and displays the same in the browser.</a:t>
            </a:r>
          </a:p>
        </p:txBody>
      </p:sp>
    </p:spTree>
    <p:extLst>
      <p:ext uri="{BB962C8B-B14F-4D97-AF65-F5344CB8AC3E}">
        <p14:creationId xmlns:p14="http://schemas.microsoft.com/office/powerpoint/2010/main" val="2492416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0092" y="480646"/>
            <a:ext cx="3071446" cy="369332"/>
          </a:xfrm>
          <a:prstGeom prst="rect">
            <a:avLst/>
          </a:prstGeom>
          <a:noFill/>
        </p:spPr>
        <p:txBody>
          <a:bodyPr wrap="square" rtlCol="0">
            <a:spAutoFit/>
          </a:bodyPr>
          <a:lstStyle/>
          <a:p>
            <a:pPr algn="ctr"/>
            <a:r>
              <a:rPr lang="en-US" dirty="0" smtClean="0">
                <a:latin typeface="Verdana" pitchFamily="34" charset="0"/>
                <a:ea typeface="Verdana" pitchFamily="34" charset="0"/>
              </a:rPr>
              <a:t>Abstract</a:t>
            </a:r>
            <a:endParaRPr lang="en-US" dirty="0">
              <a:latin typeface="Verdana" pitchFamily="34" charset="0"/>
              <a:ea typeface="Verdana" pitchFamily="34" charset="0"/>
            </a:endParaRPr>
          </a:p>
        </p:txBody>
      </p:sp>
      <p:sp>
        <p:nvSpPr>
          <p:cNvPr id="3" name="TextBox 2"/>
          <p:cNvSpPr txBox="1"/>
          <p:nvPr/>
        </p:nvSpPr>
        <p:spPr>
          <a:xfrm>
            <a:off x="1324708" y="1477108"/>
            <a:ext cx="7514492" cy="2585323"/>
          </a:xfrm>
          <a:prstGeom prst="rect">
            <a:avLst/>
          </a:prstGeom>
          <a:noFill/>
        </p:spPr>
        <p:txBody>
          <a:bodyPr wrap="square" rtlCol="0">
            <a:spAutoFit/>
          </a:bodyPr>
          <a:lstStyle/>
          <a:p>
            <a:pPr>
              <a:lnSpc>
                <a:spcPct val="150000"/>
              </a:lnSpc>
            </a:pPr>
            <a:r>
              <a:rPr lang="en-US" dirty="0">
                <a:latin typeface="Verdana" pitchFamily="34" charset="0"/>
                <a:ea typeface="Verdana" pitchFamily="34" charset="0"/>
              </a:rPr>
              <a:t>This is a web-based application that can be accessed over the web. The user can Show payment wallet account balance, Transfer funds from one account to another, adding amount to the payment wallet account, Create payment wallet account. This is an integrated system that contains both the user component, and the Admin component</a:t>
            </a:r>
          </a:p>
        </p:txBody>
      </p:sp>
    </p:spTree>
    <p:extLst>
      <p:ext uri="{BB962C8B-B14F-4D97-AF65-F5344CB8AC3E}">
        <p14:creationId xmlns:p14="http://schemas.microsoft.com/office/powerpoint/2010/main" val="77486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a:xfrm>
            <a:off x="185249" y="2295237"/>
            <a:ext cx="6696124" cy="4117286"/>
          </a:xfrm>
        </p:spPr>
        <p:txBody>
          <a:bodyPr/>
          <a:lstStyle/>
          <a:p>
            <a:r>
              <a:rPr lang="en-US" sz="2400" dirty="0" smtClean="0"/>
              <a:t>Admin Role </a:t>
            </a:r>
            <a:r>
              <a:rPr lang="en-US" dirty="0" smtClean="0"/>
              <a:t>-</a:t>
            </a:r>
          </a:p>
          <a:p>
            <a:r>
              <a:rPr lang="en-US" dirty="0"/>
              <a:t> </a:t>
            </a:r>
            <a:r>
              <a:rPr lang="en-US" dirty="0" smtClean="0"/>
              <a:t>              - Get all the accounts to be approved</a:t>
            </a:r>
          </a:p>
          <a:p>
            <a:r>
              <a:rPr lang="en-US" dirty="0"/>
              <a:t> </a:t>
            </a:r>
            <a:r>
              <a:rPr lang="en-US" dirty="0" smtClean="0"/>
              <a:t>              - Approve account</a:t>
            </a:r>
          </a:p>
          <a:p>
            <a:r>
              <a:rPr lang="en-US" sz="2400" dirty="0" smtClean="0"/>
              <a:t>User Role   </a:t>
            </a:r>
            <a:r>
              <a:rPr lang="en-US" dirty="0" smtClean="0"/>
              <a:t>-</a:t>
            </a:r>
          </a:p>
          <a:p>
            <a:r>
              <a:rPr lang="en-US" sz="2400" dirty="0"/>
              <a:t> </a:t>
            </a:r>
            <a:r>
              <a:rPr lang="en-US" sz="2400" dirty="0" smtClean="0"/>
              <a:t>         </a:t>
            </a:r>
            <a:r>
              <a:rPr lang="en-US" dirty="0" smtClean="0"/>
              <a:t>- Register </a:t>
            </a:r>
          </a:p>
          <a:p>
            <a:r>
              <a:rPr lang="en-US" dirty="0"/>
              <a:t> </a:t>
            </a:r>
            <a:r>
              <a:rPr lang="en-US" dirty="0" smtClean="0"/>
              <a:t>              - Add Amount to the wallet</a:t>
            </a:r>
          </a:p>
          <a:p>
            <a:r>
              <a:rPr lang="en-US" dirty="0" smtClean="0"/>
              <a:t>               - Transfer money to other user who has also         	 	       	registered  </a:t>
            </a:r>
          </a:p>
          <a:p>
            <a:r>
              <a:rPr lang="en-US" dirty="0" smtClean="0"/>
              <a:t> </a:t>
            </a:r>
          </a:p>
          <a:p>
            <a:r>
              <a:rPr lang="en-US" dirty="0"/>
              <a:t> </a:t>
            </a:r>
            <a:r>
              <a:rPr lang="en-US" dirty="0" smtClean="0"/>
              <a:t>                   </a:t>
            </a:r>
            <a:endParaRPr lang="en-US" dirty="0"/>
          </a:p>
          <a:p>
            <a:endParaRPr lang="en-US" dirty="0"/>
          </a:p>
          <a:p>
            <a:endParaRPr lang="en-US" dirty="0" smtClean="0"/>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a:xfrm>
            <a:off x="232142" y="1029958"/>
            <a:ext cx="10044635" cy="859536"/>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 xmlns:a16="http://schemas.microsoft.com/office/drawing/2014/main" id="{D7D08FFE-383C-4425-A696-DB0CFF8BBDFF}"/>
              </a:ext>
            </a:extLst>
          </p:cNvPr>
          <p:cNvSpPr txBox="1"/>
          <p:nvPr/>
        </p:nvSpPr>
        <p:spPr>
          <a:xfrm>
            <a:off x="22350" y="1730828"/>
            <a:ext cx="6073650" cy="5632311"/>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r>
              <a:rPr lang="en-US" dirty="0" smtClean="0"/>
              <a:t>.(using Collection)</a:t>
            </a:r>
            <a:endParaRPr lang="en-US" dirty="0"/>
          </a:p>
          <a:p>
            <a:pPr marL="342900" indent="-342900">
              <a:buFont typeface="+mj-lt"/>
              <a:buAutoNum type="arabicPeriod"/>
            </a:pPr>
            <a:r>
              <a:rPr lang="en-US" dirty="0"/>
              <a:t>JDBC </a:t>
            </a:r>
            <a:r>
              <a:rPr lang="en-US" dirty="0" smtClean="0"/>
              <a:t>implementation</a:t>
            </a:r>
          </a:p>
          <a:p>
            <a:pPr marL="342900" indent="-342900">
              <a:buFont typeface="+mj-lt"/>
              <a:buAutoNum type="arabicPeriod"/>
            </a:pPr>
            <a:r>
              <a:rPr lang="en-US" dirty="0" smtClean="0"/>
              <a:t>JPA implementation using Hibernate</a:t>
            </a:r>
          </a:p>
          <a:p>
            <a:pPr marL="342900" indent="-342900">
              <a:buFont typeface="+mj-lt"/>
              <a:buAutoNum type="arabicPeriod"/>
            </a:pPr>
            <a:r>
              <a:rPr lang="en-US" dirty="0" smtClean="0"/>
              <a:t>Spring Core-v5.x</a:t>
            </a:r>
            <a:endParaRPr lang="en-US" dirty="0"/>
          </a:p>
          <a:p>
            <a:pPr marL="342900" indent="-342900">
              <a:buFont typeface="+mj-lt"/>
              <a:buAutoNum type="arabicPeriod"/>
            </a:pPr>
            <a:r>
              <a:rPr lang="en-US" dirty="0" smtClean="0"/>
              <a:t>Spring MVC</a:t>
            </a:r>
            <a:endParaRPr lang="en-US" dirty="0"/>
          </a:p>
          <a:p>
            <a:pPr marL="342900" indent="-342900">
              <a:buFont typeface="+mj-lt"/>
              <a:buAutoNum type="arabicPeriod"/>
            </a:pPr>
            <a:r>
              <a:rPr lang="en-US" dirty="0"/>
              <a:t>Spring JPA </a:t>
            </a:r>
            <a:r>
              <a:rPr lang="en-US" dirty="0" smtClean="0"/>
              <a:t>Integration -v2.0</a:t>
            </a:r>
            <a:endParaRPr lang="en-US" dirty="0"/>
          </a:p>
          <a:p>
            <a:pPr marL="342900" indent="-342900">
              <a:buFont typeface="+mj-lt"/>
              <a:buAutoNum type="arabicPeriod"/>
            </a:pPr>
            <a:r>
              <a:rPr lang="en-US" dirty="0"/>
              <a:t>Spring </a:t>
            </a:r>
            <a:r>
              <a:rPr lang="en-US" dirty="0" smtClean="0"/>
              <a:t>Data-v2.1.x </a:t>
            </a:r>
            <a:endParaRPr lang="en-US" dirty="0"/>
          </a:p>
          <a:p>
            <a:pPr marL="342900" indent="-342900">
              <a:buFont typeface="+mj-lt"/>
              <a:buAutoNum type="arabicPeriod"/>
            </a:pPr>
            <a:r>
              <a:rPr lang="en-US" dirty="0"/>
              <a:t>Application as RESTful web service</a:t>
            </a:r>
          </a:p>
          <a:p>
            <a:pPr marL="342900" indent="-342900">
              <a:buFont typeface="+mj-lt"/>
              <a:buAutoNum type="arabicPeriod"/>
            </a:pPr>
            <a:r>
              <a:rPr lang="en-US" dirty="0"/>
              <a:t>Spring </a:t>
            </a:r>
            <a:r>
              <a:rPr lang="en-US" dirty="0" smtClean="0"/>
              <a:t>Boot – v2.1.9</a:t>
            </a:r>
          </a:p>
          <a:p>
            <a:pPr marL="342900" indent="-342900">
              <a:buFont typeface="+mj-lt"/>
              <a:buAutoNum type="arabicPeriod"/>
            </a:pPr>
            <a:r>
              <a:rPr lang="en-US" dirty="0" smtClean="0"/>
              <a:t>Spring Rest – v2.1.9</a:t>
            </a:r>
          </a:p>
          <a:p>
            <a:pPr marL="342900" indent="-342900">
              <a:buFont typeface="+mj-lt"/>
              <a:buAutoNum type="arabicPeriod"/>
            </a:pPr>
            <a:r>
              <a:rPr lang="en-US" dirty="0"/>
              <a:t>JWT – </a:t>
            </a:r>
            <a:r>
              <a:rPr lang="en-US" dirty="0" smtClean="0"/>
              <a:t>v0.9.1</a:t>
            </a:r>
          </a:p>
          <a:p>
            <a:pPr marL="342900" indent="-342900">
              <a:buFont typeface="+mj-lt"/>
              <a:buAutoNum type="arabicPeriod"/>
            </a:pPr>
            <a:r>
              <a:rPr lang="en-US" dirty="0" smtClean="0"/>
              <a:t>Spring Test-</a:t>
            </a:r>
            <a:r>
              <a:rPr lang="en-US" dirty="0" err="1" smtClean="0"/>
              <a:t>J</a:t>
            </a:r>
            <a:r>
              <a:rPr lang="en-US" dirty="0" err="1"/>
              <a:t>U</a:t>
            </a:r>
            <a:r>
              <a:rPr lang="en-US" dirty="0" err="1" smtClean="0"/>
              <a:t>nit</a:t>
            </a:r>
            <a:endParaRPr lang="en-US" dirty="0" smtClean="0"/>
          </a:p>
          <a:p>
            <a:pPr marL="342900" indent="-342900">
              <a:buFont typeface="+mj-lt"/>
              <a:buAutoNum type="arabicPeriod"/>
            </a:pPr>
            <a:r>
              <a:rPr lang="en-US" dirty="0" smtClean="0"/>
              <a:t>Logger – slf4j</a:t>
            </a:r>
          </a:p>
          <a:p>
            <a:pPr marL="342900" indent="-342900">
              <a:buFont typeface="+mj-lt"/>
              <a:buAutoNum type="arabicPeriod"/>
            </a:pPr>
            <a:r>
              <a:rPr lang="en-US" dirty="0" smtClean="0"/>
              <a:t>Audit trial</a:t>
            </a:r>
          </a:p>
          <a:p>
            <a:pPr marL="342900" indent="-342900">
              <a:buFont typeface="+mj-lt"/>
              <a:buAutoNum type="arabicPeriod"/>
            </a:pPr>
            <a:r>
              <a:rPr lang="en-US" dirty="0" err="1" smtClean="0"/>
              <a:t>Twillio</a:t>
            </a:r>
            <a:r>
              <a:rPr lang="en-US" dirty="0" smtClean="0"/>
              <a:t> – v7.42.0</a:t>
            </a:r>
          </a:p>
          <a:p>
            <a:pPr marL="342900" indent="-342900">
              <a:buFont typeface="+mj-lt"/>
              <a:buAutoNum type="arabicPeriod"/>
            </a:pPr>
            <a:r>
              <a:rPr lang="en-US" dirty="0" err="1" smtClean="0"/>
              <a:t>Razorpay</a:t>
            </a:r>
            <a:r>
              <a:rPr lang="en-US" dirty="0" smtClean="0"/>
              <a:t> – v1.3.8</a:t>
            </a:r>
          </a:p>
          <a:p>
            <a:pPr marL="342900" indent="-342900">
              <a:buFont typeface="+mj-lt"/>
              <a:buAutoNum type="arabicPeriod"/>
            </a:pPr>
            <a:r>
              <a:rPr lang="en-US" dirty="0" smtClean="0"/>
              <a:t>Angular –v.6</a:t>
            </a:r>
          </a:p>
          <a:p>
            <a:pPr marL="342900" indent="-342900">
              <a:buFont typeface="+mj-lt"/>
              <a:buAutoNum type="arabicPeriod"/>
            </a:pPr>
            <a:r>
              <a:rPr lang="en-US" dirty="0" err="1" smtClean="0"/>
              <a:t>VSCode</a:t>
            </a:r>
            <a:r>
              <a:rPr lang="en-US" dirty="0" smtClean="0"/>
              <a:t>- </a:t>
            </a:r>
            <a:r>
              <a:rPr lang="en-US" dirty="0" smtClean="0"/>
              <a:t>v1.7.3</a:t>
            </a:r>
          </a:p>
          <a:p>
            <a:pPr marL="342900" indent="-342900">
              <a:buFont typeface="+mj-lt"/>
              <a:buAutoNum type="arabicPeriod"/>
            </a:pPr>
            <a:r>
              <a:rPr lang="en-US" smtClean="0"/>
              <a:t>Node js-v10.16.3 </a:t>
            </a:r>
            <a:endParaRPr lang="en-US" dirty="0"/>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 xmlns:a16="http://schemas.microsoft.com/office/drawing/2014/main"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 xmlns:a16="http://schemas.microsoft.com/office/drawing/2014/main" id="{B2FB3827-8781-4CBC-B516-BF54D658CB81}"/>
              </a:ext>
            </a:extLst>
          </p:cNvPr>
          <p:cNvSpPr/>
          <p:nvPr/>
        </p:nvSpPr>
        <p:spPr>
          <a:xfrm>
            <a:off x="2256818" y="396968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Approve account</a:t>
            </a:r>
            <a:endParaRPr lang="pt-PT" dirty="0"/>
          </a:p>
        </p:txBody>
      </p:sp>
      <p:sp>
        <p:nvSpPr>
          <p:cNvPr id="33" name="Oval 20">
            <a:extLst>
              <a:ext uri="{FF2B5EF4-FFF2-40B4-BE49-F238E27FC236}">
                <a16:creationId xmlns="" xmlns:a16="http://schemas.microsoft.com/office/drawing/2014/main" id="{704A5916-FAB5-47B8-ADED-506C29D2DF88}"/>
              </a:ext>
            </a:extLst>
          </p:cNvPr>
          <p:cNvSpPr/>
          <p:nvPr/>
        </p:nvSpPr>
        <p:spPr>
          <a:xfrm>
            <a:off x="12018" y="396969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Get accounts to be approved</a:t>
            </a:r>
            <a:endParaRPr lang="pt-PT" dirty="0"/>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225681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Show </a:t>
            </a:r>
            <a:r>
              <a:rPr lang="pt-PT" dirty="0" smtClean="0"/>
              <a:t>balance</a:t>
            </a:r>
            <a:endParaRPr lang="pt-PT" dirty="0"/>
          </a:p>
        </p:txBody>
      </p:sp>
      <p:sp>
        <p:nvSpPr>
          <p:cNvPr id="37" name="Oval 20">
            <a:extLst>
              <a:ext uri="{FF2B5EF4-FFF2-40B4-BE49-F238E27FC236}">
                <a16:creationId xmlns="" xmlns:a16="http://schemas.microsoft.com/office/drawing/2014/main" id="{6AE8A4D6-E312-4799-9FCE-3B5830D2F2FB}"/>
              </a:ext>
            </a:extLst>
          </p:cNvPr>
          <p:cNvSpPr/>
          <p:nvPr/>
        </p:nvSpPr>
        <p:spPr>
          <a:xfrm>
            <a:off x="1201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Register</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 xmlns:a16="http://schemas.microsoft.com/office/drawing/2014/main" id="{FB91610A-EB58-4E67-BCAE-78EF8A1EFCEE}"/>
              </a:ext>
            </a:extLst>
          </p:cNvPr>
          <p:cNvSpPr/>
          <p:nvPr/>
        </p:nvSpPr>
        <p:spPr>
          <a:xfrm>
            <a:off x="4625568" y="1349827"/>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money</a:t>
            </a:r>
            <a:endParaRPr lang="pt-PT" dirty="0"/>
          </a:p>
        </p:txBody>
      </p:sp>
      <p:sp>
        <p:nvSpPr>
          <p:cNvPr id="3" name="TextBox 2"/>
          <p:cNvSpPr txBox="1"/>
          <p:nvPr/>
        </p:nvSpPr>
        <p:spPr>
          <a:xfrm>
            <a:off x="779016" y="867508"/>
            <a:ext cx="1184030" cy="369332"/>
          </a:xfrm>
          <a:prstGeom prst="rect">
            <a:avLst/>
          </a:prstGeom>
          <a:noFill/>
        </p:spPr>
        <p:txBody>
          <a:bodyPr wrap="square" rtlCol="0">
            <a:spAutoFit/>
          </a:bodyPr>
          <a:lstStyle/>
          <a:p>
            <a:r>
              <a:rPr lang="en-US" dirty="0" smtClean="0"/>
              <a:t>User : </a:t>
            </a:r>
            <a:endParaRPr lang="en-US" dirty="0"/>
          </a:p>
        </p:txBody>
      </p:sp>
      <p:sp>
        <p:nvSpPr>
          <p:cNvPr id="13" name="Oval 20">
            <a:extLst>
              <a:ext uri="{FF2B5EF4-FFF2-40B4-BE49-F238E27FC236}">
                <a16:creationId xmlns="" xmlns:a16="http://schemas.microsoft.com/office/drawing/2014/main" id="{FB91610A-EB58-4E67-BCAE-78EF8A1EFCEE}"/>
              </a:ext>
            </a:extLst>
          </p:cNvPr>
          <p:cNvSpPr/>
          <p:nvPr/>
        </p:nvSpPr>
        <p:spPr>
          <a:xfrm>
            <a:off x="6893859" y="1349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Tranfer money to other user who has also registered</a:t>
            </a:r>
            <a:endParaRPr lang="pt-PT" dirty="0"/>
          </a:p>
        </p:txBody>
      </p:sp>
      <p:sp>
        <p:nvSpPr>
          <p:cNvPr id="14" name="Oval 20">
            <a:extLst>
              <a:ext uri="{FF2B5EF4-FFF2-40B4-BE49-F238E27FC236}">
                <a16:creationId xmlns="" xmlns:a16="http://schemas.microsoft.com/office/drawing/2014/main" id="{1351F80D-EFB6-4890-B8A4-A3688AF96054}"/>
              </a:ext>
            </a:extLst>
          </p:cNvPr>
          <p:cNvSpPr/>
          <p:nvPr/>
        </p:nvSpPr>
        <p:spPr>
          <a:xfrm>
            <a:off x="908240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Get transactions done between a period either through excel or normal print</a:t>
            </a:r>
            <a:endParaRPr lang="pt-PT" dirty="0"/>
          </a:p>
        </p:txBody>
      </p:sp>
      <p:sp>
        <p:nvSpPr>
          <p:cNvPr id="4" name="TextBox 3"/>
          <p:cNvSpPr txBox="1"/>
          <p:nvPr/>
        </p:nvSpPr>
        <p:spPr>
          <a:xfrm>
            <a:off x="731555" y="3410857"/>
            <a:ext cx="1137709" cy="369332"/>
          </a:xfrm>
          <a:prstGeom prst="rect">
            <a:avLst/>
          </a:prstGeom>
          <a:noFill/>
        </p:spPr>
        <p:txBody>
          <a:bodyPr wrap="square" rtlCol="0">
            <a:spAutoFit/>
          </a:bodyPr>
          <a:lstStyle/>
          <a:p>
            <a:r>
              <a:rPr lang="en-US" dirty="0" smtClean="0"/>
              <a:t>Admin :</a:t>
            </a:r>
            <a:endParaRPr lang="en-US"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646" y="638852"/>
            <a:ext cx="3294184" cy="369332"/>
          </a:xfrm>
          <a:prstGeom prst="rect">
            <a:avLst/>
          </a:prstGeom>
          <a:noFill/>
        </p:spPr>
        <p:txBody>
          <a:bodyPr wrap="square" rtlCol="0">
            <a:spAutoFit/>
          </a:bodyPr>
          <a:lstStyle/>
          <a:p>
            <a:r>
              <a:rPr lang="en-US" dirty="0" smtClean="0">
                <a:latin typeface="Verdana" pitchFamily="34" charset="0"/>
                <a:ea typeface="Verdana" pitchFamily="34" charset="0"/>
                <a:cs typeface="Verdana" pitchFamily="34" charset="0"/>
              </a:rPr>
              <a:t>Previous visit feedback </a:t>
            </a:r>
            <a:r>
              <a:rPr lang="en-US" dirty="0" smtClean="0">
                <a:latin typeface="Bradley Hand ITC" pitchFamily="66" charset="0"/>
              </a:rPr>
              <a:t>:</a:t>
            </a:r>
            <a:endParaRPr lang="en-US" dirty="0">
              <a:latin typeface="Bradley Hand ITC" pitchFamily="66" charset="0"/>
            </a:endParaRPr>
          </a:p>
        </p:txBody>
      </p:sp>
      <p:sp>
        <p:nvSpPr>
          <p:cNvPr id="4" name="TextBox 3"/>
          <p:cNvSpPr txBox="1"/>
          <p:nvPr/>
        </p:nvSpPr>
        <p:spPr>
          <a:xfrm>
            <a:off x="3071446" y="1254369"/>
            <a:ext cx="6600092" cy="1477328"/>
          </a:xfrm>
          <a:prstGeom prst="rect">
            <a:avLst/>
          </a:prstGeom>
          <a:noFill/>
        </p:spPr>
        <p:txBody>
          <a:bodyPr wrap="square" rtlCol="0">
            <a:spAutoFit/>
          </a:bodyPr>
          <a:lstStyle/>
          <a:p>
            <a:pPr marL="285750" indent="-285750">
              <a:buFontTx/>
              <a:buChar char="-"/>
            </a:pPr>
            <a:r>
              <a:rPr lang="en-US" dirty="0" smtClean="0">
                <a:latin typeface="Verdana" pitchFamily="34" charset="0"/>
                <a:ea typeface="Verdana" pitchFamily="34" charset="0"/>
              </a:rPr>
              <a:t>Format  of excel sheet of individual task tracking was not correct.</a:t>
            </a:r>
          </a:p>
          <a:p>
            <a:pPr marL="285750" indent="-285750">
              <a:buFontTx/>
              <a:buChar char="-"/>
            </a:pPr>
            <a:r>
              <a:rPr lang="en-US" dirty="0">
                <a:latin typeface="Verdana" pitchFamily="34" charset="0"/>
                <a:ea typeface="Verdana" pitchFamily="34" charset="0"/>
              </a:rPr>
              <a:t>T</a:t>
            </a:r>
            <a:r>
              <a:rPr lang="en-US" dirty="0" smtClean="0">
                <a:latin typeface="Verdana" pitchFamily="34" charset="0"/>
                <a:ea typeface="Verdana" pitchFamily="34" charset="0"/>
              </a:rPr>
              <a:t>he e-r diagram and sequence diagram were missing in the documentation.</a:t>
            </a:r>
            <a:endParaRPr lang="en-US" dirty="0">
              <a:latin typeface="Verdana" pitchFamily="34" charset="0"/>
              <a:ea typeface="Verdana" pitchFamily="34" charset="0"/>
            </a:endParaRPr>
          </a:p>
          <a:p>
            <a:pPr marL="285750" indent="-285750">
              <a:buFontTx/>
              <a:buChar char="-"/>
            </a:pPr>
            <a:endParaRPr lang="en-US" dirty="0"/>
          </a:p>
        </p:txBody>
      </p:sp>
    </p:spTree>
    <p:extLst>
      <p:ext uri="{BB962C8B-B14F-4D97-AF65-F5344CB8AC3E}">
        <p14:creationId xmlns:p14="http://schemas.microsoft.com/office/powerpoint/2010/main" val="307578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523" y="679938"/>
            <a:ext cx="3598985" cy="646331"/>
          </a:xfrm>
          <a:prstGeom prst="rect">
            <a:avLst/>
          </a:prstGeom>
          <a:noFill/>
        </p:spPr>
        <p:txBody>
          <a:bodyPr wrap="square" rtlCol="0">
            <a:spAutoFit/>
          </a:bodyPr>
          <a:lstStyle/>
          <a:p>
            <a:r>
              <a:rPr lang="en-US" dirty="0">
                <a:latin typeface="Verdana" pitchFamily="34" charset="0"/>
                <a:ea typeface="Verdana" pitchFamily="34" charset="0"/>
                <a:cs typeface="Verdana" pitchFamily="34" charset="0"/>
              </a:rPr>
              <a:t>F</a:t>
            </a:r>
            <a:r>
              <a:rPr lang="en-US" dirty="0" smtClean="0">
                <a:latin typeface="Verdana" pitchFamily="34" charset="0"/>
                <a:ea typeface="Verdana" pitchFamily="34" charset="0"/>
                <a:cs typeface="Verdana" pitchFamily="34" charset="0"/>
              </a:rPr>
              <a:t>eatures  added in the current version :</a:t>
            </a:r>
            <a:endParaRPr lang="en-US" dirty="0">
              <a:latin typeface="Verdana" pitchFamily="34" charset="0"/>
              <a:ea typeface="Verdana" pitchFamily="34" charset="0"/>
              <a:cs typeface="Verdana" pitchFamily="34" charset="0"/>
            </a:endParaRPr>
          </a:p>
        </p:txBody>
      </p:sp>
      <p:sp>
        <p:nvSpPr>
          <p:cNvPr id="3" name="TextBox 2"/>
          <p:cNvSpPr txBox="1"/>
          <p:nvPr/>
        </p:nvSpPr>
        <p:spPr>
          <a:xfrm>
            <a:off x="2016369" y="1781908"/>
            <a:ext cx="6435969" cy="1477328"/>
          </a:xfrm>
          <a:prstGeom prst="rect">
            <a:avLst/>
          </a:prstGeom>
          <a:noFill/>
        </p:spPr>
        <p:txBody>
          <a:bodyPr wrap="square" rtlCol="0">
            <a:spAutoFit/>
          </a:bodyPr>
          <a:lstStyle/>
          <a:p>
            <a:pPr marL="285750" indent="-285750">
              <a:buFontTx/>
              <a:buChar char="-"/>
            </a:pPr>
            <a:r>
              <a:rPr lang="en-US" dirty="0" smtClean="0">
                <a:latin typeface="Verdana" pitchFamily="34" charset="0"/>
                <a:ea typeface="Verdana" pitchFamily="34" charset="0"/>
              </a:rPr>
              <a:t>Integrated with third party </a:t>
            </a:r>
            <a:r>
              <a:rPr lang="en-US" b="1" dirty="0" smtClean="0">
                <a:latin typeface="Verdana" pitchFamily="34" charset="0"/>
                <a:ea typeface="Verdana" pitchFamily="34" charset="0"/>
              </a:rPr>
              <a:t>SMS services</a:t>
            </a:r>
          </a:p>
          <a:p>
            <a:pPr marL="285750" indent="-285750">
              <a:buFontTx/>
              <a:buChar char="-"/>
            </a:pPr>
            <a:r>
              <a:rPr lang="en-US" dirty="0" smtClean="0">
                <a:latin typeface="Verdana" pitchFamily="34" charset="0"/>
                <a:ea typeface="Verdana" pitchFamily="34" charset="0"/>
              </a:rPr>
              <a:t>Integrated with third party </a:t>
            </a:r>
            <a:r>
              <a:rPr lang="en-US" b="1" dirty="0" smtClean="0">
                <a:latin typeface="Verdana" pitchFamily="34" charset="0"/>
                <a:ea typeface="Verdana" pitchFamily="34" charset="0"/>
              </a:rPr>
              <a:t>Payment gateway</a:t>
            </a:r>
            <a:endParaRPr lang="en-US" dirty="0" smtClean="0">
              <a:latin typeface="Verdana" pitchFamily="34" charset="0"/>
              <a:ea typeface="Verdana" pitchFamily="34" charset="0"/>
            </a:endParaRPr>
          </a:p>
          <a:p>
            <a:pPr marL="285750" indent="-285750">
              <a:buFontTx/>
              <a:buChar char="-"/>
            </a:pPr>
            <a:r>
              <a:rPr lang="en-US" dirty="0" smtClean="0">
                <a:latin typeface="Verdana" pitchFamily="34" charset="0"/>
                <a:ea typeface="Verdana" pitchFamily="34" charset="0"/>
              </a:rPr>
              <a:t>Comments Changed</a:t>
            </a:r>
          </a:p>
          <a:p>
            <a:pPr marL="285750" indent="-285750">
              <a:buFontTx/>
              <a:buChar char="-"/>
            </a:pPr>
            <a:r>
              <a:rPr lang="en-US" dirty="0" smtClean="0">
                <a:latin typeface="Verdana" pitchFamily="34" charset="0"/>
                <a:ea typeface="Verdana" pitchFamily="34" charset="0"/>
              </a:rPr>
              <a:t>JWT</a:t>
            </a:r>
          </a:p>
          <a:p>
            <a:pPr marL="285750" indent="-285750">
              <a:buFontTx/>
              <a:buChar char="-"/>
            </a:pPr>
            <a:r>
              <a:rPr lang="en-US" dirty="0" smtClean="0">
                <a:latin typeface="Verdana" pitchFamily="34" charset="0"/>
                <a:ea typeface="Verdana" pitchFamily="34" charset="0"/>
              </a:rPr>
              <a:t>Angular6</a:t>
            </a:r>
          </a:p>
        </p:txBody>
      </p:sp>
    </p:spTree>
    <p:extLst>
      <p:ext uri="{BB962C8B-B14F-4D97-AF65-F5344CB8AC3E}">
        <p14:creationId xmlns:p14="http://schemas.microsoft.com/office/powerpoint/2010/main" val="2013766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0984"/>
            <a:ext cx="4396154" cy="3416320"/>
          </a:xfrm>
          <a:prstGeom prst="rect">
            <a:avLst/>
          </a:prstGeom>
          <a:noFill/>
        </p:spPr>
        <p:txBody>
          <a:bodyPr wrap="square" rtlCol="0">
            <a:spAutoFit/>
          </a:bodyPr>
          <a:lstStyle/>
          <a:p>
            <a:pPr lvl="2">
              <a:lnSpc>
                <a:spcPct val="150000"/>
              </a:lnSpc>
            </a:pPr>
            <a:r>
              <a:rPr lang="en-US" dirty="0" smtClean="0">
                <a:latin typeface="Verdana" pitchFamily="34" charset="0"/>
                <a:ea typeface="Verdana" pitchFamily="34" charset="0"/>
              </a:rPr>
              <a:t>Tools Used </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Spring Data</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Audit Trail</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Loggers</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Spring Tests</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Spring Boot</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Angular6</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a:t>
            </a:r>
            <a:endParaRPr lang="en-US" dirty="0">
              <a:latin typeface="Verdana" pitchFamily="34" charset="0"/>
              <a:ea typeface="Verdana" pitchFamily="34" charset="0"/>
            </a:endParaRPr>
          </a:p>
        </p:txBody>
      </p:sp>
      <p:sp>
        <p:nvSpPr>
          <p:cNvPr id="3" name="TextBox 2"/>
          <p:cNvSpPr txBox="1"/>
          <p:nvPr/>
        </p:nvSpPr>
        <p:spPr>
          <a:xfrm>
            <a:off x="4360985" y="633046"/>
            <a:ext cx="4841630" cy="2308324"/>
          </a:xfrm>
          <a:prstGeom prst="rect">
            <a:avLst/>
          </a:prstGeom>
          <a:noFill/>
        </p:spPr>
        <p:txBody>
          <a:bodyPr wrap="square" rtlCol="0">
            <a:spAutoFit/>
          </a:bodyPr>
          <a:lstStyle/>
          <a:p>
            <a:r>
              <a:rPr lang="en-US" dirty="0" smtClean="0">
                <a:latin typeface="Verdana" pitchFamily="34" charset="0"/>
                <a:ea typeface="Verdana" pitchFamily="34" charset="0"/>
              </a:rPr>
              <a:t>Services Used  :</a:t>
            </a:r>
          </a:p>
          <a:p>
            <a:pPr>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Third Party SMS Services         	      from </a:t>
            </a:r>
            <a:r>
              <a:rPr lang="en-US" dirty="0" err="1" smtClean="0">
                <a:latin typeface="Verdana" pitchFamily="34" charset="0"/>
                <a:ea typeface="Verdana" pitchFamily="34" charset="0"/>
              </a:rPr>
              <a:t>Twillio</a:t>
            </a:r>
            <a:endParaRPr lang="en-US" dirty="0" smtClean="0">
              <a:latin typeface="Verdana" pitchFamily="34" charset="0"/>
              <a:ea typeface="Verdana" pitchFamily="34" charset="0"/>
            </a:endParaRPr>
          </a:p>
          <a:p>
            <a:pPr>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Third Party Payment     		     Gateway from </a:t>
            </a:r>
            <a:r>
              <a:rPr lang="en-US" dirty="0" err="1" smtClean="0">
                <a:latin typeface="Verdana" pitchFamily="34" charset="0"/>
                <a:ea typeface="Verdana" pitchFamily="34" charset="0"/>
              </a:rPr>
              <a:t>RazorPay</a:t>
            </a:r>
            <a:endParaRPr lang="en-US" dirty="0" smtClean="0">
              <a:latin typeface="Verdana" pitchFamily="34" charset="0"/>
              <a:ea typeface="Verdana" pitchFamily="34" charset="0"/>
            </a:endParaRPr>
          </a:p>
          <a:p>
            <a:endParaRPr lang="en-US" dirty="0"/>
          </a:p>
        </p:txBody>
      </p:sp>
      <p:sp>
        <p:nvSpPr>
          <p:cNvPr id="4" name="TextBox 3"/>
          <p:cNvSpPr txBox="1"/>
          <p:nvPr/>
        </p:nvSpPr>
        <p:spPr>
          <a:xfrm>
            <a:off x="9050216" y="562708"/>
            <a:ext cx="2696307" cy="1200329"/>
          </a:xfrm>
          <a:prstGeom prst="rect">
            <a:avLst/>
          </a:prstGeom>
          <a:noFill/>
        </p:spPr>
        <p:txBody>
          <a:bodyPr wrap="square" rtlCol="0">
            <a:spAutoFit/>
          </a:bodyPr>
          <a:lstStyle/>
          <a:p>
            <a:r>
              <a:rPr lang="en-US" dirty="0" smtClean="0">
                <a:latin typeface="Verdana" pitchFamily="34" charset="0"/>
                <a:ea typeface="Verdana" pitchFamily="34" charset="0"/>
                <a:cs typeface="Verdana" pitchFamily="34" charset="0"/>
              </a:rPr>
              <a:t>Dev tools :</a:t>
            </a:r>
          </a:p>
          <a:p>
            <a:r>
              <a:rPr lang="en-US" dirty="0" smtClean="0">
                <a:latin typeface="Verdana" pitchFamily="34" charset="0"/>
                <a:ea typeface="Verdana" pitchFamily="34" charset="0"/>
                <a:cs typeface="Verdana" pitchFamily="34" charset="0"/>
              </a:rPr>
              <a:t>           - </a:t>
            </a:r>
            <a:r>
              <a:rPr lang="en-US" dirty="0" err="1" smtClean="0">
                <a:latin typeface="Verdana" pitchFamily="34" charset="0"/>
                <a:ea typeface="Verdana" pitchFamily="34" charset="0"/>
                <a:cs typeface="Verdana" pitchFamily="34" charset="0"/>
              </a:rPr>
              <a:t>Git</a:t>
            </a: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           - Maven</a:t>
            </a:r>
          </a:p>
          <a:p>
            <a:r>
              <a:rPr lang="en-US" dirty="0" smtClean="0">
                <a:latin typeface="Verdana" pitchFamily="34" charset="0"/>
                <a:ea typeface="Verdana" pitchFamily="34" charset="0"/>
                <a:cs typeface="Verdana" pitchFamily="34" charset="0"/>
              </a:rPr>
              <a:t>           - </a:t>
            </a:r>
            <a:r>
              <a:rPr lang="en-US" dirty="0" err="1" smtClean="0">
                <a:latin typeface="Verdana" pitchFamily="34" charset="0"/>
                <a:ea typeface="Verdana" pitchFamily="34" charset="0"/>
                <a:cs typeface="Verdana" pitchFamily="34" charset="0"/>
              </a:rPr>
              <a:t>SonarQube</a:t>
            </a:r>
            <a:r>
              <a:rPr lang="en-US" dirty="0" smtClean="0">
                <a:latin typeface="Verdana" pitchFamily="34" charset="0"/>
                <a:ea typeface="Verdana" pitchFamily="34" charset="0"/>
                <a:cs typeface="Verdana" pitchFamily="34" charset="0"/>
              </a:rPr>
              <a:t> </a:t>
            </a:r>
            <a:endParaRPr lang="en-IN"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91681421"/>
      </p:ext>
    </p:extLst>
  </p:cSld>
  <p:clrMapOvr>
    <a:masterClrMapping/>
  </p:clrMapOvr>
  <p:timing>
    <p:tnLst>
      <p:par>
        <p:cTn id="1" dur="indefinite" restart="never" nodeType="tmRoot"/>
      </p:par>
    </p:tnLst>
  </p:timing>
</p:sld>
</file>

<file path=ppt/theme/_rels/theme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image" Target="../media/image35.jpeg"/></Relationships>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5.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AE09A1-400C-4B56-9344-7C4C5DBC66E1}">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6bed2a0-a239-4228-bd8e-b46f54fc12da"/>
    <ds:schemaRef ds:uri="http://purl.org/dc/elements/1.1/"/>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ADA686-8B87-4BAB-B746-3788DE5181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2562</TotalTime>
  <Words>521</Words>
  <Application>Microsoft Office PowerPoint</Application>
  <PresentationFormat>Custom</PresentationFormat>
  <Paragraphs>106</Paragraphs>
  <Slides>14</Slides>
  <Notes>0</Notes>
  <HiddenSlides>0</HiddenSlides>
  <MMClips>0</MMClips>
  <ScaleCrop>false</ScaleCrop>
  <HeadingPairs>
    <vt:vector size="4" baseType="variant">
      <vt:variant>
        <vt:lpstr>Theme</vt:lpstr>
      </vt:variant>
      <vt:variant>
        <vt:i4>5</vt:i4>
      </vt:variant>
      <vt:variant>
        <vt:lpstr>Slide Titles</vt:lpstr>
      </vt:variant>
      <vt:variant>
        <vt:i4>14</vt:i4>
      </vt:variant>
    </vt:vector>
  </HeadingPairs>
  <TitlesOfParts>
    <vt:vector size="19" baseType="lpstr">
      <vt:lpstr>Capgemini 2017_Cover slides</vt:lpstr>
      <vt:lpstr>Content Layouts</vt:lpstr>
      <vt:lpstr>Content and Image Layouts</vt:lpstr>
      <vt:lpstr>Section slides</vt:lpstr>
      <vt:lpstr>Angles</vt:lpstr>
      <vt:lpstr>PowerPoint Presentation</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Admin</cp:lastModifiedBy>
  <cp:revision>74</cp:revision>
  <dcterms:created xsi:type="dcterms:W3CDTF">2018-05-28T05:37:39Z</dcterms:created>
  <dcterms:modified xsi:type="dcterms:W3CDTF">2019-10-24T09:36:31Z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